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22"/>
  </p:notesMasterIdLst>
  <p:sldIdLst>
    <p:sldId id="452" r:id="rId3"/>
    <p:sldId id="455" r:id="rId4"/>
    <p:sldId id="456" r:id="rId5"/>
    <p:sldId id="460" r:id="rId6"/>
    <p:sldId id="461" r:id="rId7"/>
    <p:sldId id="462" r:id="rId8"/>
    <p:sldId id="464" r:id="rId9"/>
    <p:sldId id="465" r:id="rId10"/>
    <p:sldId id="468" r:id="rId11"/>
    <p:sldId id="469" r:id="rId12"/>
    <p:sldId id="470" r:id="rId13"/>
    <p:sldId id="471" r:id="rId14"/>
    <p:sldId id="501" r:id="rId15"/>
    <p:sldId id="507" r:id="rId16"/>
    <p:sldId id="510" r:id="rId17"/>
    <p:sldId id="511" r:id="rId18"/>
    <p:sldId id="513" r:id="rId19"/>
    <p:sldId id="514" r:id="rId20"/>
    <p:sldId id="512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CCEC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CF135-F389-4E8C-B6F1-57399665873C}" type="datetimeFigureOut">
              <a:rPr lang="pl-PL" smtClean="0"/>
              <a:t>03.04.2023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94886-9B4F-433E-B74F-2F862308B3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43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>
            <a:biLevel thresh="25000"/>
            <a:lum bright="34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  <a14:imgEffect>
                      <a14:sharpenSoften amount="42000"/>
                    </a14:imgEffect>
                    <a14:imgEffect>
                      <a14:colorTemperature colorTemp="2100"/>
                    </a14:imgEffect>
                    <a14:imgEffect>
                      <a14:saturation sat="37000"/>
                    </a14:imgEffect>
                    <a14:imgEffect>
                      <a14:brightnessContrast bright="35000" contras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0" y="4408714"/>
            <a:ext cx="7332866" cy="212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5900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7541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2635FB-2099-47C9-A953-68A997839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04F6F5-B0A8-4ABB-B428-C4F6D75E5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E5BB26-ECC6-4A4F-8E89-003196B1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1C2A30-50A6-4533-8D4B-D9B74361E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DC5313-9C5E-4B0F-8332-2B5D43F7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0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7BAEF6-7AF3-44DF-8A70-366F8522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2956"/>
            <a:ext cx="10515600" cy="90096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43F0B5-7D78-45CE-B982-BD7FE9CBA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2877"/>
            <a:ext cx="10515600" cy="28242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07CEBF-39B4-48F4-8E3F-40895FFD9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E8ABCC-F6AB-440D-B899-5F574365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35B73E-EA97-4A5F-A6C3-05E60972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0BE93B75-2755-48A5-B1CA-E6E758FD00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27397"/>
            <a:ext cx="4603211" cy="67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678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FBC94B-8A9A-441E-B2E5-CF6B07A1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E81AD5-833E-4FAF-95E2-245CE52ED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EE0645-7CFA-40A7-8D04-2638EF5E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37B8E3-EAFB-443F-A5E9-114300A9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8A6653-AD4D-48ED-AD73-8C21419D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47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A3AB29-95A4-4728-A514-14330A23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DB4B19-26F9-4A52-B7D8-1C36296B1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779B246-4BA5-4226-9D27-47E9620AE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A2AE6D5-D1B1-4E67-914A-55541EC0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ADEBC2E-AEA6-4654-954F-7DFA672B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72190-8876-49F4-959D-B732C592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15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FBA1CD-92A2-4D72-95DD-157528A3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7A7A09-26BB-4BF4-9A28-0987FC8B5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C24331-741E-4B11-91BF-630B69251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94E543E-B3E5-494A-86EF-732BD07E6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2C33A17-CA74-414D-B0E7-6AAAB7795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AFBF0D2-1620-4AED-B911-AFC612EA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97C9836-B91D-4B80-994C-2023EB77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0E642EB-8EA5-44B8-9904-BEB3C0BF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79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293E1D-6FE3-4B92-8CC6-F30B4370C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714" y="2501655"/>
            <a:ext cx="7394331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8991820-FF6B-403C-8CC7-8B17DF54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F503CB5-C83A-47B5-9E11-DB1F9B257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15C3F7A-3C2E-4685-BA33-DA8B4C58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2ACB62F1-9D27-44ED-89D0-295A329A00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927397"/>
            <a:ext cx="4603211" cy="67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196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98927CD-34C6-4B9C-8AD9-8AB35E6D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DC9BCE1-692E-4F8D-BF12-23F422D04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183ADD-449E-41DF-BB9A-8775D40A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76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E50B3D-8152-438B-A810-56DB3AAB5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A40B95-180D-41DC-BDE1-EF680218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B417B6-207A-4222-B53D-0CE64ACF9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A69311-69BF-44D9-AF09-6A2DD25E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B13EB6C-6F5B-4166-86BE-05E99C83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1DC535-847C-45CA-BED8-46B16582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9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120877" y="375419"/>
            <a:ext cx="9753600" cy="715962"/>
          </a:xfrm>
        </p:spPr>
        <p:txBody>
          <a:bodyPr/>
          <a:lstStyle>
            <a:lvl1pPr>
              <a:defRPr b="1" baseline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pl-PL" dirty="0"/>
              <a:t>Kliknij, aby edytować </a:t>
            </a:r>
            <a:r>
              <a:rPr lang="pl-PL" dirty="0" err="1"/>
              <a:t>stylłżć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Bookman Old Style" panose="02050604050505020204" pitchFamily="18" charset="0"/>
              </a:defRPr>
            </a:lvl1pPr>
            <a:lvl2pPr>
              <a:defRPr>
                <a:solidFill>
                  <a:srgbClr val="002060"/>
                </a:solidFill>
                <a:latin typeface="Bookman Old Style" panose="02050604050505020204" pitchFamily="18" charset="0"/>
              </a:defRPr>
            </a:lvl2pPr>
            <a:lvl3pPr>
              <a:defRPr>
                <a:solidFill>
                  <a:srgbClr val="002060"/>
                </a:solidFill>
                <a:latin typeface="Bookman Old Style" panose="02050604050505020204" pitchFamily="18" charset="0"/>
              </a:defRPr>
            </a:lvl3pPr>
            <a:lvl4pPr>
              <a:defRPr>
                <a:solidFill>
                  <a:srgbClr val="002060"/>
                </a:solidFill>
                <a:latin typeface="Bookman Old Style" panose="02050604050505020204" pitchFamily="18" charset="0"/>
              </a:defRPr>
            </a:lvl4pPr>
            <a:lvl5pPr>
              <a:defRPr>
                <a:solidFill>
                  <a:srgbClr val="002060"/>
                </a:solidFill>
                <a:latin typeface="Bookman Old Style" panose="02050604050505020204" pitchFamily="18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4" name="Obraz 3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harpenSoften amount="50000"/>
                    </a14:imgEffect>
                    <a14:imgEffect>
                      <a14:colorTemperature colorTemp="3770"/>
                    </a14:imgEffect>
                    <a14:imgEffect>
                      <a14:saturation sat="42000"/>
                    </a14:imgEffect>
                    <a14:imgEffect>
                      <a14:brightnessContrast bright="-3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60" y="6176447"/>
            <a:ext cx="2208245" cy="452884"/>
          </a:xfrm>
          <a:prstGeom prst="rect">
            <a:avLst/>
          </a:prstGeom>
        </p:spPr>
      </p:pic>
      <p:sp>
        <p:nvSpPr>
          <p:cNvPr id="5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376936-FFFC-45EB-B4AB-6FA3DD7CD8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72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2E290C-EAE3-4FC8-A4C4-8E8FD8BF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3C23B90-C950-4DDF-BE19-5C604B802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AF48917-1C48-4D65-A171-B80FA0EF3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0322F61-7BB2-42B2-B59C-D0E1E6F0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8814C6-57F9-4AB7-8C8F-C2888C8D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77996F5-15D6-498F-9BE9-CB8E533C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37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F331D5-136A-4437-8E34-653B3F9A2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C6230FC-12C4-4093-8A8D-C49BE87AD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69F90-FEF4-4417-AAFF-12FBE587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5CE8AA-9258-4E13-AD6C-75094309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BCDF97-8F84-4315-B36F-CD240750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47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8CDFF99-FCE7-4EC5-9AA5-C94E22215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D240FA9-76BE-4F4C-8DD4-34BE732FB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23ECB6-50D9-4F95-BBFD-13AAC816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AED117-7B40-45E8-9CE0-5924CDFB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C9C3EE-C9EB-4F31-945A-467B7539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6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4" name="Obraz 3"/>
          <p:cNvPicPr/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harpenSoften amount="50000"/>
                    </a14:imgEffect>
                    <a14:imgEffect>
                      <a14:colorTemperature colorTemp="3770"/>
                    </a14:imgEffect>
                    <a14:imgEffect>
                      <a14:saturation sat="42000"/>
                    </a14:imgEffect>
                    <a14:imgEffect>
                      <a14:brightnessContrast bright="-3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60" y="6176447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25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2314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7611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pic>
        <p:nvPicPr>
          <p:cNvPr id="3" name="Obraz 2"/>
          <p:cNvPicPr/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harpenSoften amount="50000"/>
                    </a14:imgEffect>
                    <a14:imgEffect>
                      <a14:colorTemperature colorTemp="3770"/>
                    </a14:imgEffect>
                    <a14:imgEffect>
                      <a14:saturation sat="42000"/>
                    </a14:imgEffect>
                    <a14:imgEffect>
                      <a14:brightnessContrast bright="-3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60" y="6176447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4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/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sharpenSoften amount="50000"/>
                    </a14:imgEffect>
                    <a14:imgEffect>
                      <a14:colorTemperature colorTemp="3770"/>
                    </a14:imgEffect>
                    <a14:imgEffect>
                      <a14:saturation sat="42000"/>
                    </a14:imgEffect>
                    <a14:imgEffect>
                      <a14:brightnessContrast bright="-3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60" y="6176447"/>
            <a:ext cx="2208245" cy="45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2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0893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63638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  <a:endParaRPr lang="en-US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9222922" y="63726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2D050"/>
                </a:solidFill>
              </a:defRPr>
            </a:lvl1pPr>
          </a:lstStyle>
          <a:p>
            <a:fld id="{28B9734D-A63A-46EE-B4F6-74E4750B14F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139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70B82E8-F5DA-4C0F-84BD-32074D960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29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E6DC307-08B8-40F5-B2E5-FE9480967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44361"/>
            <a:ext cx="10515600" cy="2932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5C6E17-0F25-4B04-B091-9996CB5F2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58C0-8CCF-4835-ACCA-AA906CE916C6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03.04.2023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5C6AB4-CFCE-4E59-9826-F22F01695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3E9C97-44D3-4D56-B8D8-0D3E6D5AF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5C64-EC78-4393-BC68-DACF96E3128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FE_POWER_poziom_pl-1_rgb">
            <a:extLst>
              <a:ext uri="{FF2B5EF4-FFF2-40B4-BE49-F238E27FC236}">
                <a16:creationId xmlns:a16="http://schemas.microsoft.com/office/drawing/2014/main" id="{19EF6B12-DC78-4B37-918A-1D1D44BD70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607" y="272294"/>
            <a:ext cx="6860786" cy="77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96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31819" y="2387334"/>
            <a:ext cx="86476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200" dirty="0">
                <a:solidFill>
                  <a:schemeClr val="accent1"/>
                </a:solidFill>
              </a:rPr>
              <a:t>	</a:t>
            </a:r>
            <a:r>
              <a:rPr lang="pl-PL" sz="6600" dirty="0">
                <a:solidFill>
                  <a:srgbClr val="C00000"/>
                </a:solidFill>
              </a:rPr>
              <a:t>Przygotowanie egzaminu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49187" y="6496009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85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Przed rozpoczęciem 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5910" y="2240252"/>
            <a:ext cx="10748252" cy="2116618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Zdający kodują prace i karty.</a:t>
            </a:r>
          </a:p>
          <a:p>
            <a:pPr algn="just"/>
            <a:r>
              <a:rPr lang="pl-PL" sz="2200" dirty="0"/>
              <a:t>Członkowie ZN sprawdzają poprawność kodowania i naklejenie kodów lub kodują prace i karty zdającym, którzy mają dostosowanie egzaminu.</a:t>
            </a:r>
          </a:p>
          <a:p>
            <a:pPr algn="just"/>
            <a:r>
              <a:rPr lang="pl-PL" sz="2200" dirty="0"/>
              <a:t>Po czynnościach organizacyjnych PZN zapisuje na tablicy czas rozpoczęcia i zakończenia egzaminu.</a:t>
            </a:r>
          </a:p>
          <a:p>
            <a:pPr algn="just"/>
            <a:endParaRPr lang="pl-PL" sz="2200" dirty="0"/>
          </a:p>
        </p:txBody>
      </p:sp>
      <p:pic>
        <p:nvPicPr>
          <p:cNvPr id="4" name="Obraz 3" descr="Depression &lt;strong&gt;Checklist&lt;/strong&gt; | Dr. Kathleen Young: Treating Traum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241" y="84180"/>
            <a:ext cx="2133600" cy="1828800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89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4753" y="197769"/>
            <a:ext cx="7704667" cy="647805"/>
          </a:xfrm>
        </p:spPr>
        <p:txBody>
          <a:bodyPr/>
          <a:lstStyle/>
          <a:p>
            <a:r>
              <a:rPr lang="pl-PL" dirty="0"/>
              <a:t>W trakcie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7954" y="1540829"/>
            <a:ext cx="10744531" cy="4595015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200" dirty="0"/>
              <a:t>Członkowie ZN mogą odpowiadać na pytania zdających związane wyłącznie z kodowaniem arkusza i instrukcją dla zdającego.</a:t>
            </a:r>
          </a:p>
          <a:p>
            <a:pPr algn="just"/>
            <a:r>
              <a:rPr lang="pl-PL" sz="2200" dirty="0"/>
              <a:t>W uzasadnionych przypadkach przewodniczący zespołu nadzorującego może zezwolić zdającemu na opuszczenie sali po zapewnieniu warunków wykluczających możliwość kontaktowania się ucznia z innymi osobami.</a:t>
            </a:r>
          </a:p>
          <a:p>
            <a:pPr algn="just"/>
            <a:r>
              <a:rPr lang="pl-PL" sz="2200" dirty="0"/>
              <a:t>W przypadku konieczności wyjścia z sali zdający sygnalizuje taką potrzebę przez podniesienie ręki. Czas nieobecności powinien być odnotowany </a:t>
            </a:r>
            <a:br>
              <a:rPr lang="pl-PL" sz="2200" dirty="0"/>
            </a:br>
            <a:r>
              <a:rPr lang="pl-PL" sz="2200" dirty="0"/>
              <a:t>w protokole przebiegu egzaminu w danej sali.</a:t>
            </a:r>
          </a:p>
          <a:p>
            <a:pPr algn="just"/>
            <a:r>
              <a:rPr lang="pl-PL" sz="2200" dirty="0"/>
              <a:t>Członkowie ZN oraz obserwatorzy mogą poruszać się po sali w sposób niezakłócający pracy zdającym.</a:t>
            </a:r>
          </a:p>
          <a:p>
            <a:pPr algn="just"/>
            <a:r>
              <a:rPr lang="pl-PL" sz="2200" dirty="0"/>
              <a:t>10 minut przed zakończeniem czasu przeznaczonego na pracę PZN informuje o czasie pozostałym do zakończenia pracy i przypomina zdającym o konieczności zaznaczenia odpowiedzi na karcie (matematyka, języki obce).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50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35450"/>
            <a:ext cx="10058400" cy="72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400" dirty="0"/>
              <a:t> </a:t>
            </a:r>
            <a:r>
              <a:rPr lang="pl-PL" altLang="pl-PL" sz="3600" dirty="0"/>
              <a:t>Zakończenie pracy przed czasem</a:t>
            </a:r>
            <a:endParaRPr lang="pl-PL" sz="2400" dirty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idx="1"/>
          </p:nvPr>
        </p:nvSpPr>
        <p:spPr>
          <a:xfrm>
            <a:off x="1261719" y="2064250"/>
            <a:ext cx="9542206" cy="3945692"/>
          </a:xfrm>
        </p:spPr>
        <p:txBody>
          <a:bodyPr>
            <a:normAutofit/>
          </a:bodyPr>
          <a:lstStyle/>
          <a:p>
            <a:pPr algn="just"/>
            <a:r>
              <a:rPr lang="pl-PL" altLang="pl-PL" sz="2200" dirty="0"/>
              <a:t>Zdający zgłasza to ZN przez podniesienie ręki.</a:t>
            </a:r>
          </a:p>
          <a:p>
            <a:pPr algn="just"/>
            <a:r>
              <a:rPr lang="pl-PL" altLang="pl-PL" sz="2200" dirty="0"/>
              <a:t>Odbiór pracy powinien odbywać się tak, aby nie zakłócać pracy pozostałym zdającym: </a:t>
            </a:r>
          </a:p>
          <a:p>
            <a:pPr lvl="1" algn="just"/>
            <a:r>
              <a:rPr lang="pl-PL" altLang="pl-PL" sz="2200" dirty="0"/>
              <a:t>zdający zamyka zestaw i odkłada na brzeg stolika</a:t>
            </a:r>
          </a:p>
          <a:p>
            <a:pPr lvl="1" algn="just"/>
            <a:r>
              <a:rPr lang="pl-PL" altLang="pl-PL" sz="2200" dirty="0"/>
              <a:t>w obecności zdającego członkowie ZN sprawdzają kompletność materiałów</a:t>
            </a:r>
          </a:p>
          <a:p>
            <a:pPr lvl="1" algn="just"/>
            <a:r>
              <a:rPr lang="pl-PL" altLang="pl-PL" sz="2200" dirty="0"/>
              <a:t>ZN sprawdza, czy uczeń zaznaczył odpowiedzi na karcie oraz zapisał rozwiązania zadań otwartych</a:t>
            </a:r>
          </a:p>
          <a:p>
            <a:pPr lvl="1" algn="just"/>
            <a:r>
              <a:rPr lang="pl-PL" altLang="pl-PL" sz="2200" dirty="0"/>
              <a:t>po otrzymaniu pozwolenia uczeń </a:t>
            </a:r>
            <a:r>
              <a:rPr lang="pl-PL" altLang="pl-PL" sz="2200" dirty="0" smtClean="0"/>
              <a:t>wychodzi, </a:t>
            </a:r>
            <a:r>
              <a:rPr lang="pl-PL" altLang="pl-PL" sz="2200" dirty="0"/>
              <a:t>nie zakłócając pracy pozostałym zdającym.</a:t>
            </a:r>
          </a:p>
        </p:txBody>
      </p:sp>
      <p:pic>
        <p:nvPicPr>
          <p:cNvPr id="4" name="Obraz 3" descr="Depression &lt;strong&gt;Checklist&lt;/strong&gt; | Dr. Kathleen Young: Treating Traum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267" y="107092"/>
            <a:ext cx="2133600" cy="1828800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50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3009" y="2874803"/>
            <a:ext cx="6815623" cy="1463040"/>
          </a:xfrm>
        </p:spPr>
        <p:txBody>
          <a:bodyPr>
            <a:noAutofit/>
          </a:bodyPr>
          <a:lstStyle/>
          <a:p>
            <a:pPr algn="ctr"/>
            <a:r>
              <a:rPr lang="pl-PL" sz="5400" dirty="0">
                <a:solidFill>
                  <a:srgbClr val="C00000"/>
                </a:solidFill>
              </a:rPr>
              <a:t>Sytuacje szczególne </a:t>
            </a:r>
            <a:br>
              <a:rPr lang="pl-PL" sz="5400" dirty="0">
                <a:solidFill>
                  <a:srgbClr val="C00000"/>
                </a:solidFill>
              </a:rPr>
            </a:br>
            <a:r>
              <a:rPr lang="pl-PL" sz="5400" dirty="0">
                <a:solidFill>
                  <a:srgbClr val="C00000"/>
                </a:solidFill>
              </a:rPr>
              <a:t>w trakcie egzaminu</a:t>
            </a:r>
          </a:p>
        </p:txBody>
      </p:sp>
    </p:spTree>
    <p:extLst>
      <p:ext uri="{BB962C8B-B14F-4D97-AF65-F5344CB8AC3E}">
        <p14:creationId xmlns:p14="http://schemas.microsoft.com/office/powerpoint/2010/main" val="583863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1320" y="99650"/>
            <a:ext cx="11335264" cy="1094937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Unieważnienie egzaminu przez PZE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64124" y="1280383"/>
            <a:ext cx="10333703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Następuje w przypadku: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niesamodzielnego rozwiązywania zadań przez absolwenta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wniesienia lub korzystania przez absolwenta z urządzenia telekomunikacyjnego  albo  niedozwolonych  materiałów  lub  przyborów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zakłócania przez absolwenta przebiegu egzaminu.</a:t>
            </a:r>
          </a:p>
          <a:p>
            <a:pPr algn="just">
              <a:lnSpc>
                <a:spcPct val="150000"/>
              </a:lnSpc>
            </a:pPr>
            <a:endParaRPr lang="pl-PL" sz="10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PZE przerywa i unieważnia danemu absolwentowi egzamin (na wniosek PZN), stosowną informację zamieszcza się w protokole przebiegu egzaminu.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Ten absolwent nie zdał egzaminu maturalnego i nie może przystąpić w tym samym roku do egzaminu maturalnego w terminie poprawkowym.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Unieważnienie egzaminu z jednego z przedmiotów nie stanowi przeszkody </a:t>
            </a:r>
            <a:br>
              <a:rPr lang="pl-PL" sz="2000" dirty="0"/>
            </a:br>
            <a:r>
              <a:rPr lang="pl-PL" sz="2000" dirty="0"/>
              <a:t>w przystępowaniu do egzaminów z pozostałych przedmiotów.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60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" y="186812"/>
            <a:ext cx="12192000" cy="1032387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Usterki w arkuszach egzaminacyjnych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962131" y="1540462"/>
            <a:ext cx="105406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400" dirty="0"/>
              <a:t>Braki stron lub inne usterki w arkuszach egzaminacyjnych PZN odnotowuje w protokole przebiegu egzaminu i zgłasza do PZE konieczność wykorzystania rezerwowych arkuszy.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400" dirty="0"/>
              <a:t>Jeśli zabraknie rezerwowych arkuszy, PZE powiadamia o tym dyrektora OKE, który podejmuje dalsze kroki. Zdający czekają na decyzję, pozostając w sali.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/>
              <a:t>Nie wykonuje się </a:t>
            </a:r>
            <a:r>
              <a:rPr lang="pl-PL" sz="2400" dirty="0"/>
              <a:t>kserokopii arkuszy egzaminacyjnych.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400" dirty="0"/>
              <a:t>Decyzję o dalszym przebiegu egzaminu OKE przekazuje PZE telefonicznie, mailem lub faksem.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8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0374" y="88490"/>
            <a:ext cx="10550013" cy="707923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Usterki na płytach CD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87890" y="903993"/>
            <a:ext cx="11849622" cy="58493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pl-PL" sz="2100" dirty="0"/>
              <a:t>Teksty do poszczególnych zadań są nagrane jako odrębne ścieżki </a:t>
            </a:r>
          </a:p>
          <a:p>
            <a:pPr lvl="1" algn="just">
              <a:lnSpc>
                <a:spcPct val="150000"/>
              </a:lnSpc>
            </a:pPr>
            <a:r>
              <a:rPr lang="pl-PL" sz="2100" dirty="0"/>
              <a:t>        np. ścieżka 1 – wstęp oraz zadanie 1. ;                ścieżka 2 – zadanie 2.         itd.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2"/>
            </a:pPr>
            <a:r>
              <a:rPr lang="pl-PL" sz="2100" dirty="0"/>
              <a:t>Odtwarzacz CD automatycznie przechodzi do następnej ścieżki (one ułatwiają przejście do odpowiedniego zadania w przypadku usterki płyty).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2100" dirty="0"/>
              <a:t>W przypadku usterki płyty CD lub odtwarzacza CD przewodniczący ZN w porozumieniu z PZE przerywa pracę z arkuszem (zdający zamykają arkusze), wykorzystuje rezerwową płytę albo odtwarzacz.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2100" dirty="0"/>
              <a:t>PZN zapisuje na tablicy odpowiednio: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/>
              <a:t>nowy czas rozpoczęcia i zakończenia  pracy (jeśli usterka wystąpiła od momentu włączenia płyty)</a:t>
            </a:r>
          </a:p>
          <a:p>
            <a:pPr marL="800100" lvl="1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/>
              <a:t>nowy czas zakończenia pracy z arkuszem, wydłużony o czas przerwy.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pl-PL" sz="2100" dirty="0"/>
              <a:t>PZN odtwarza nagranie od przerwanej ścieżki, wymianę płyty odnotowuje w protokole.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42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4466" y="206477"/>
            <a:ext cx="11729882" cy="973210"/>
          </a:xfrm>
        </p:spPr>
        <p:txBody>
          <a:bodyPr>
            <a:noAutofit/>
          </a:bodyPr>
          <a:lstStyle/>
          <a:p>
            <a:r>
              <a:rPr lang="pl-PL" sz="3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Przerwanie egzaminu z przyczyn </a:t>
            </a:r>
            <a:br>
              <a:rPr lang="pl-PL" sz="3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sz="3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losowych lub zdrowotnych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36538" y="1856922"/>
            <a:ext cx="10654556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sz="2100" dirty="0"/>
              <a:t>Przed egzaminem należy upewnić się, że wszyscy zdający czują się dobrze i mogą przystąpić do egzaminu.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100" dirty="0"/>
              <a:t>Przerwanie egzaminu z przyczyn zdrowotnych nie uprawnia automatycznie </a:t>
            </a:r>
            <a:br>
              <a:rPr lang="pl-PL" sz="2100" dirty="0"/>
            </a:br>
            <a:r>
              <a:rPr lang="pl-PL" sz="2100" dirty="0"/>
              <a:t>do przystąpienia do egzaminu w terminie dodatkowym.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100" dirty="0"/>
              <a:t>W przypadku przerwania egzaminu PZE organizuje pomoc.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100" dirty="0"/>
              <a:t>Zdający może kontynuować egzamin, PZE rejestruje czas  przerwania egzaminu, zdającemu nie przedłuża się czasu trwania egzaminu.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100" dirty="0"/>
              <a:t>Jeśli zdający nie jest w stanie kontynuować egzaminu: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2100" dirty="0"/>
              <a:t>zespół przedmiotowy przyznaje punkty za wypowiedź zgodnie </a:t>
            </a:r>
            <a:br>
              <a:rPr lang="pl-PL" sz="2100" dirty="0"/>
            </a:br>
            <a:r>
              <a:rPr lang="pl-PL" sz="2100" dirty="0"/>
              <a:t>z obowiązującymi zasadami (egzamin ustny)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l-PL" sz="2100" dirty="0"/>
              <a:t>PZN odbiera jego pracę i po zakończeniu egzaminu pakuje do oddzielnej koperty, którą dołącza do protokołu zbiorczego (egzamin pisemny).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28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2116" y="226141"/>
            <a:ext cx="11503742" cy="1050724"/>
          </a:xfrm>
        </p:spPr>
        <p:txBody>
          <a:bodyPr>
            <a:noAutofit/>
          </a:bodyPr>
          <a:lstStyle/>
          <a:p>
            <a:r>
              <a:rPr lang="pl-PL" sz="3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Przerwanie egzaminu z przyczyn </a:t>
            </a:r>
            <a:br>
              <a:rPr lang="pl-PL" sz="3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pl-PL" sz="3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losowych lub zdrowotnych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980304" y="2109607"/>
            <a:ext cx="10327591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r>
              <a:rPr lang="pl-PL" sz="2200" dirty="0" err="1"/>
              <a:t>PZE</a:t>
            </a:r>
            <a:r>
              <a:rPr lang="pl-PL" sz="2200" dirty="0"/>
              <a:t> informuje o zaistniałej sytuacji dyrektora  </a:t>
            </a:r>
            <a:r>
              <a:rPr lang="pl-PL" sz="2200" dirty="0" err="1"/>
              <a:t>OKE</a:t>
            </a:r>
            <a:r>
              <a:rPr lang="pl-PL" sz="2200" dirty="0"/>
              <a:t>, który podejmuje decyzję o:</a:t>
            </a:r>
          </a:p>
          <a:p>
            <a:pPr marL="8001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200" dirty="0"/>
              <a:t>ustaleniu wyniku na podstawie liczby punktów przyznanych przez zespół przedmiotowy (egzamin ustny),</a:t>
            </a:r>
          </a:p>
          <a:p>
            <a:pPr marL="8001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200" dirty="0"/>
              <a:t>skierowaniu pracy zdającego do oceny przez egzaminatora,</a:t>
            </a:r>
          </a:p>
          <a:p>
            <a:pPr marL="8001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200" dirty="0"/>
              <a:t>przyznaniu zdającemu prawa do przystąpienia do egzaminu w terminie dodatkowym, po przedstawieniu przez zdającego lub jego rodziców udokumentowanego wniosku w tej sprawie.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6"/>
            </a:pPr>
            <a:endParaRPr lang="pl-PL" sz="22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26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7559" y="142168"/>
            <a:ext cx="10599173" cy="838287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Zagrożenie lub zakłócenie przebiegu egzaminu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48852" y="1952187"/>
            <a:ext cx="10496586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l-PL" sz="2200" dirty="0" smtClean="0"/>
              <a:t>PZE </a:t>
            </a:r>
            <a:r>
              <a:rPr lang="pl-PL" sz="2200" dirty="0"/>
              <a:t>zawiesza lub przerywa egzamin i powiadamia dyrektora OKE (ewentualnie odpowiednie służby).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200" dirty="0"/>
              <a:t>Dyrektor </a:t>
            </a:r>
            <a:r>
              <a:rPr lang="pl-PL" sz="2200" dirty="0" smtClean="0"/>
              <a:t>OKE </a:t>
            </a:r>
            <a:r>
              <a:rPr lang="pl-PL" sz="2200" dirty="0"/>
              <a:t>w porozumieniu z CKE podejmuje decyzję o dalszym przebiegu egzaminu.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200" dirty="0"/>
              <a:t>Decyzję o dalszym przebiegu egzaminu OKE przekazuje PZE telefonicznie, mailem lub faksem.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200" dirty="0"/>
              <a:t>PZE może zawiesić egzamin w oczekiwaniu na przybycie wszystkich zdających z uwagi na trudności komunikacyjne lub sytuację pogodową) – o sytuacji powiadamia dyrektora OKE (obowiązują pkt 2. i 3.).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2200" dirty="0"/>
              <a:t>Jeśli powyższa sytuacja dotyczy części ustnej egzaminu maturalnego, PZE uzgadnia ze zdającymi, którzy mieli problemy z dotarciem na egzamin, dogodny dla nich nowy termin egzaminu, o sytuacji powiadamia dyrektora OKE.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49187" y="6504475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10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32286"/>
            <a:ext cx="10058400" cy="605738"/>
          </a:xfrm>
        </p:spPr>
        <p:txBody>
          <a:bodyPr/>
          <a:lstStyle/>
          <a:p>
            <a:pPr algn="ctr"/>
            <a:r>
              <a:rPr lang="pl-PL" dirty="0"/>
              <a:t>Przygotowanie sprzętu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28238" y="1399308"/>
            <a:ext cx="8228234" cy="451843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endParaRPr lang="pl-PL" dirty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pl-PL" sz="2400" b="1" dirty="0">
                <a:solidFill>
                  <a:schemeClr val="bg2">
                    <a:lumMod val="25000"/>
                  </a:schemeClr>
                </a:solidFill>
                <a:effectLst/>
              </a:rPr>
              <a:t>W dniu poprzedzającym egzamin należy sprawdzić:</a:t>
            </a:r>
          </a:p>
          <a:p>
            <a:pPr lvl="1" algn="just"/>
            <a:r>
              <a:rPr lang="pl-PL" sz="2300" dirty="0">
                <a:solidFill>
                  <a:schemeClr val="bg2">
                    <a:lumMod val="25000"/>
                  </a:schemeClr>
                </a:solidFill>
              </a:rPr>
              <a:t>stan techniczny </a:t>
            </a:r>
            <a:r>
              <a:rPr lang="pl-PL" sz="2300" dirty="0">
                <a:solidFill>
                  <a:srgbClr val="FF0000"/>
                </a:solidFill>
              </a:rPr>
              <a:t>odtwarzaczy płyt CD i głośników</a:t>
            </a:r>
          </a:p>
          <a:p>
            <a:pPr lvl="1" algn="just"/>
            <a:r>
              <a:rPr lang="pl-PL" sz="2300" dirty="0">
                <a:solidFill>
                  <a:schemeClr val="bg2">
                    <a:lumMod val="25000"/>
                  </a:schemeClr>
                </a:solidFill>
              </a:rPr>
              <a:t>właściwe odtwarzanie ścieżek:</a:t>
            </a:r>
          </a:p>
          <a:p>
            <a:pPr lvl="2" algn="just"/>
            <a:r>
              <a:rPr lang="pl-PL" sz="2300" dirty="0">
                <a:solidFill>
                  <a:schemeClr val="bg2">
                    <a:lumMod val="25000"/>
                  </a:schemeClr>
                </a:solidFill>
              </a:rPr>
              <a:t>teksty do poszczególnych zadań są nagrane na CD jako odrębne ścieżki</a:t>
            </a:r>
          </a:p>
          <a:p>
            <a:pPr lvl="2" algn="just"/>
            <a:r>
              <a:rPr lang="pl-PL" sz="2300" dirty="0">
                <a:solidFill>
                  <a:schemeClr val="bg2">
                    <a:lumMod val="25000"/>
                  </a:schemeClr>
                </a:solidFill>
              </a:rPr>
              <a:t>odtwarzacze CD automatycznie przechodzą do kolejnej ścieżki</a:t>
            </a:r>
          </a:p>
          <a:p>
            <a:pPr lvl="1" algn="just"/>
            <a:r>
              <a:rPr lang="pl-PL" sz="2300" dirty="0">
                <a:solidFill>
                  <a:schemeClr val="bg2">
                    <a:lumMod val="25000"/>
                  </a:schemeClr>
                </a:solidFill>
              </a:rPr>
              <a:t>rozmieszczenie sprzętu gwarantujące wysoką jakość dźwięku.</a:t>
            </a:r>
          </a:p>
        </p:txBody>
      </p:sp>
      <p:pic>
        <p:nvPicPr>
          <p:cNvPr id="5" name="Obraz 4" descr="Free vector graphic: Icon, Loudspeaker, Speaker, Hor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6" y="2025854"/>
            <a:ext cx="3591772" cy="3265343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96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276" y="235056"/>
            <a:ext cx="11600072" cy="791312"/>
          </a:xfrm>
        </p:spPr>
        <p:txBody>
          <a:bodyPr/>
          <a:lstStyle/>
          <a:p>
            <a:r>
              <a:rPr lang="pl-PL" dirty="0"/>
              <a:t>Przygotowanie sal egzaminacyjnych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7159" y="1521927"/>
            <a:ext cx="11277605" cy="46242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dirty="0"/>
              <a:t>1. Egzamin ze „</a:t>
            </a:r>
            <a:r>
              <a:rPr lang="pl-PL" sz="2200" b="1" dirty="0" smtClean="0"/>
              <a:t>starej” </a:t>
            </a:r>
            <a:r>
              <a:rPr lang="pl-PL" sz="2200" b="1" dirty="0"/>
              <a:t>i </a:t>
            </a:r>
            <a:r>
              <a:rPr lang="pl-PL" sz="2200" b="1" dirty="0" smtClean="0"/>
              <a:t>„nowej” formuły </a:t>
            </a:r>
            <a:r>
              <a:rPr lang="pl-PL" sz="2200" b="1" dirty="0"/>
              <a:t>może być na jednej sali </a:t>
            </a:r>
            <a:r>
              <a:rPr lang="pl-PL" sz="2200" b="1" dirty="0">
                <a:solidFill>
                  <a:srgbClr val="FF0000"/>
                </a:solidFill>
              </a:rPr>
              <a:t>z wyjątkiem egzaminów:</a:t>
            </a:r>
          </a:p>
          <a:p>
            <a:pPr algn="just"/>
            <a:r>
              <a:rPr lang="pl-PL" sz="2200" dirty="0"/>
              <a:t> z języka obcego</a:t>
            </a:r>
          </a:p>
          <a:p>
            <a:pPr algn="just"/>
            <a:r>
              <a:rPr lang="pl-PL" sz="2200" dirty="0"/>
              <a:t> z wykorzystaniem urządzeń technicznych</a:t>
            </a:r>
          </a:p>
          <a:p>
            <a:pPr algn="just"/>
            <a:r>
              <a:rPr lang="pl-PL" sz="2200" dirty="0"/>
              <a:t> z nauczycielem wspomagającym.</a:t>
            </a:r>
            <a:endParaRPr lang="pl-PL" sz="2200" b="1" dirty="0"/>
          </a:p>
          <a:p>
            <a:pPr marL="0" indent="0" algn="just">
              <a:buNone/>
            </a:pPr>
            <a:r>
              <a:rPr lang="pl-PL" sz="2200" b="1" dirty="0"/>
              <a:t>2. </a:t>
            </a:r>
            <a:r>
              <a:rPr lang="pl-PL" sz="2200" b="1" dirty="0">
                <a:effectLst/>
              </a:rPr>
              <a:t> Do każdej sali należy przygotować:</a:t>
            </a:r>
          </a:p>
          <a:p>
            <a:pPr algn="just"/>
            <a:r>
              <a:rPr lang="pl-PL" sz="2200" dirty="0"/>
              <a:t>losy z numerami stolików</a:t>
            </a:r>
          </a:p>
          <a:p>
            <a:pPr algn="just"/>
            <a:r>
              <a:rPr lang="pl-PL" sz="2200" dirty="0"/>
              <a:t>kartki z numerami stolików (do oznaczenia stolików)</a:t>
            </a:r>
          </a:p>
          <a:p>
            <a:pPr algn="just"/>
            <a:r>
              <a:rPr lang="pl-PL" sz="2200" dirty="0"/>
              <a:t>plany sal egzaminacyjnych dla 3 lub więcej zdających w sali (zał. 13)</a:t>
            </a:r>
          </a:p>
          <a:p>
            <a:pPr algn="just"/>
            <a:r>
              <a:rPr lang="pl-PL" sz="2200" dirty="0"/>
              <a:t>naklejki z kodami kreskowymi otrzymane z OKE.</a:t>
            </a:r>
            <a:endParaRPr lang="pl-PL" sz="2200" dirty="0">
              <a:effectLst/>
            </a:endParaRPr>
          </a:p>
        </p:txBody>
      </p:sp>
      <p:pic>
        <p:nvPicPr>
          <p:cNvPr id="5" name="Obraz 4" descr="Free vector graphic: &lt;strong&gt;Checklist&lt;/strong&gt;, Task, To Do, &lt;strong&gt;List&lt;/strong&gt;, Plan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081" y="2070774"/>
            <a:ext cx="2218267" cy="2390946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22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9974" y="117987"/>
            <a:ext cx="7704667" cy="757084"/>
          </a:xfrm>
        </p:spPr>
        <p:txBody>
          <a:bodyPr/>
          <a:lstStyle/>
          <a:p>
            <a:r>
              <a:rPr lang="pl-PL" dirty="0"/>
              <a:t>W dniu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36108" y="1250100"/>
            <a:ext cx="9135761" cy="54914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2200" b="1" dirty="0"/>
              <a:t>Przewodniczący ZN sprawdzają: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/>
              <a:t>usunięcie z sali pomocy dydaktycznych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/>
              <a:t>ustawienie ponumerowanych stolików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/>
              <a:t>przygotowanie losów z numerami stolików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/>
              <a:t>przygotowanie odpowiednich stanowisk dla zdających uprawnionych do dostosowanych warunków egzaminu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/>
              <a:t>przygotowanie miejsc dla członków ZN oraz obserwatorów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/>
              <a:t>umieszczenie w widocznym miejscu materiałów pomocniczych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/>
              <a:t>umieszczenie w widocznym miejscu sprawnego zegara </a:t>
            </a:r>
            <a:br>
              <a:rPr lang="pl-PL" sz="2200" dirty="0"/>
            </a:br>
            <a:r>
              <a:rPr lang="pl-PL" sz="2200" dirty="0"/>
              <a:t>i tablicy do zapisania godziny rozpoczęcia i zakończenia egzaminu.</a:t>
            </a:r>
          </a:p>
        </p:txBody>
      </p:sp>
      <p:pic>
        <p:nvPicPr>
          <p:cNvPr id="5" name="Obraz 4" descr="&lt;strong&gt;Lista kontrolna&lt;/strong&gt; zielony — Zdjęcie stockow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7" y="1817844"/>
            <a:ext cx="2077625" cy="2885961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36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5529" y="110791"/>
            <a:ext cx="9197657" cy="1198538"/>
          </a:xfrm>
        </p:spPr>
        <p:txBody>
          <a:bodyPr/>
          <a:lstStyle/>
          <a:p>
            <a:r>
              <a:rPr lang="pl-PL" dirty="0"/>
              <a:t>W dniu egzaminu przed jego rozpoczęciem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41118" y="1375518"/>
            <a:ext cx="9683966" cy="50879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2200" b="1" dirty="0"/>
              <a:t>Przewodniczący ZN sprawdzają: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>
                <a:effectLst/>
              </a:rPr>
              <a:t>umieszczenie przed salą, w widocznym miejscu list zdających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>
                <a:effectLst/>
              </a:rPr>
              <a:t>przygotowanie sprzętu (np. odtwarzaczy CD, słuchawek, </a:t>
            </a:r>
            <a:r>
              <a:rPr lang="pl-PL" sz="2200" dirty="0" smtClean="0">
                <a:effectLst/>
              </a:rPr>
              <a:t>komputerów)</a:t>
            </a:r>
            <a:endParaRPr lang="pl-PL" sz="2200" dirty="0">
              <a:effectLst/>
            </a:endParaRPr>
          </a:p>
          <a:p>
            <a:pPr lvl="1" algn="just">
              <a:lnSpc>
                <a:spcPct val="120000"/>
              </a:lnSpc>
            </a:pPr>
            <a:r>
              <a:rPr lang="pl-PL" sz="2200" dirty="0">
                <a:effectLst/>
              </a:rPr>
              <a:t>przygotowania zapasowych przyborów do pisania i baterii.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2200" b="1" dirty="0"/>
              <a:t>Przewodniczący ZN przypominają członkom ZN: 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>
                <a:effectLst/>
              </a:rPr>
              <a:t>procedurę przebiegu części pisemnej egzaminu</a:t>
            </a:r>
          </a:p>
          <a:p>
            <a:pPr lvl="1" algn="just">
              <a:lnSpc>
                <a:spcPct val="120000"/>
              </a:lnSpc>
            </a:pPr>
            <a:r>
              <a:rPr lang="pl-PL" sz="2200" dirty="0">
                <a:effectLst/>
              </a:rPr>
              <a:t>informację, który obszar sali został każdemu z nich wyznaczony</a:t>
            </a:r>
            <a:br>
              <a:rPr lang="pl-PL" sz="2200" dirty="0">
                <a:effectLst/>
              </a:rPr>
            </a:br>
            <a:r>
              <a:rPr lang="pl-PL" sz="2200" dirty="0">
                <a:effectLst/>
              </a:rPr>
              <a:t>do nadzorowania, </a:t>
            </a:r>
            <a:r>
              <a:rPr lang="pl-PL" sz="2200" dirty="0" smtClean="0">
                <a:effectLst/>
              </a:rPr>
              <a:t>zwracają </a:t>
            </a:r>
            <a:r>
              <a:rPr lang="pl-PL" sz="2200" dirty="0">
                <a:effectLst/>
              </a:rPr>
              <a:t>uwagę na odpowiedzialność za: </a:t>
            </a:r>
          </a:p>
          <a:p>
            <a:pPr lvl="2" algn="just">
              <a:lnSpc>
                <a:spcPct val="120000"/>
              </a:lnSpc>
            </a:pPr>
            <a:r>
              <a:rPr lang="pl-PL" sz="2200" dirty="0"/>
              <a:t>samodzielność pracy zdających</a:t>
            </a:r>
          </a:p>
          <a:p>
            <a:pPr lvl="2" algn="just">
              <a:lnSpc>
                <a:spcPct val="120000"/>
              </a:lnSpc>
            </a:pPr>
            <a:r>
              <a:rPr lang="pl-PL" sz="2200" dirty="0"/>
              <a:t>kompletność zakodowania arkuszy i kart odpowiedzi.</a:t>
            </a:r>
          </a:p>
        </p:txBody>
      </p:sp>
      <p:pic>
        <p:nvPicPr>
          <p:cNvPr id="4" name="Obraz 3" descr="Depression &lt;strong&gt;Checklist&lt;/strong&gt; | Dr. Kathleen Young: Treating Traum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52" y="4184822"/>
            <a:ext cx="2133600" cy="1828800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4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3875" y="228600"/>
            <a:ext cx="9058034" cy="833284"/>
          </a:xfrm>
        </p:spPr>
        <p:txBody>
          <a:bodyPr/>
          <a:lstStyle/>
          <a:p>
            <a:r>
              <a:rPr lang="pl-PL" dirty="0"/>
              <a:t>Przed rozpoczęciem egzaminu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236340" y="1455639"/>
            <a:ext cx="9773265" cy="3793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/>
              <a:t>Po zajęciu miejsc przez zdających PZN odbiera od PZE:</a:t>
            </a:r>
          </a:p>
          <a:p>
            <a:pPr algn="just"/>
            <a:r>
              <a:rPr lang="pl-PL" sz="2200" dirty="0"/>
              <a:t>odpowiednią liczbę arkuszy egzaminacyjnych</a:t>
            </a:r>
          </a:p>
          <a:p>
            <a:pPr algn="just"/>
            <a:r>
              <a:rPr lang="pl-PL" sz="2200" i="1" dirty="0"/>
              <a:t>wykaz zdających w sali egzaminacyjnej</a:t>
            </a:r>
            <a:r>
              <a:rPr lang="pl-PL" sz="2200" dirty="0"/>
              <a:t>, wydrukowany z systemu OBIEG</a:t>
            </a:r>
          </a:p>
          <a:p>
            <a:pPr algn="just"/>
            <a:r>
              <a:rPr lang="pl-PL" sz="2200" dirty="0"/>
              <a:t>formularz </a:t>
            </a:r>
            <a:r>
              <a:rPr lang="pl-PL" sz="2200" i="1" dirty="0"/>
              <a:t>protokołu przebiegu egzaminu w danej sali egzaminacyjnej</a:t>
            </a:r>
            <a:endParaRPr lang="pl-PL" sz="2200" dirty="0"/>
          </a:p>
          <a:p>
            <a:pPr algn="just"/>
            <a:r>
              <a:rPr lang="pl-PL" sz="2200" dirty="0"/>
              <a:t>płyty CD w przypadku egzaminu z j. obcego </a:t>
            </a:r>
          </a:p>
          <a:p>
            <a:pPr algn="just"/>
            <a:r>
              <a:rPr lang="pl-PL" sz="2200" dirty="0"/>
              <a:t>zwrotne koperty do spakowania materiałów egzaminacyjnych.</a:t>
            </a:r>
          </a:p>
          <a:p>
            <a:pPr marL="0" indent="0" algn="just">
              <a:buNone/>
            </a:pPr>
            <a:r>
              <a:rPr lang="pl-PL" sz="2200" dirty="0"/>
              <a:t>PZN razem z przedstawicielem zdających przenosi materiały egzaminacyjne do odpowiedniej sali egzaminacyjnej.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492" y="4940870"/>
            <a:ext cx="2368113" cy="17264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Depression &lt;strong&gt;Checklist&lt;/strong&gt; | Dr. Kathleen Young: Treating Traum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267" y="147484"/>
            <a:ext cx="2133600" cy="1828800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02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715" y="342468"/>
            <a:ext cx="9753600" cy="715962"/>
          </a:xfrm>
        </p:spPr>
        <p:txBody>
          <a:bodyPr/>
          <a:lstStyle/>
          <a:p>
            <a:r>
              <a:rPr lang="pl-PL" dirty="0"/>
              <a:t>Przed rozpoczęciem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7944" y="1948587"/>
            <a:ext cx="9516643" cy="3900277"/>
          </a:xfrm>
        </p:spPr>
        <p:txBody>
          <a:bodyPr>
            <a:noAutofit/>
          </a:bodyPr>
          <a:lstStyle/>
          <a:p>
            <a:pPr algn="just"/>
            <a:r>
              <a:rPr lang="pl-PL" sz="2200" dirty="0"/>
              <a:t> Przewodniczący ZN przypomina o:</a:t>
            </a:r>
          </a:p>
          <a:p>
            <a:pPr lvl="2" algn="just"/>
            <a:r>
              <a:rPr lang="pl-PL" sz="2200" dirty="0"/>
              <a:t>zakazie wnoszenia urządzeń telekomunikacyjnych</a:t>
            </a:r>
          </a:p>
          <a:p>
            <a:pPr lvl="2" algn="just"/>
            <a:r>
              <a:rPr lang="pl-PL" sz="2200" dirty="0"/>
              <a:t>zakazie wnoszenia przyborów nieujętych w komunikacie </a:t>
            </a:r>
            <a:r>
              <a:rPr lang="pl-PL" sz="2200" dirty="0" smtClean="0"/>
              <a:t>dyrektora </a:t>
            </a:r>
            <a:r>
              <a:rPr lang="pl-PL" sz="2200" dirty="0"/>
              <a:t>CKE.</a:t>
            </a:r>
          </a:p>
          <a:p>
            <a:pPr algn="just"/>
            <a:r>
              <a:rPr lang="pl-PL" sz="2200" dirty="0"/>
              <a:t> Zdający mogą wnieść do sali małą butelkę wody.</a:t>
            </a:r>
          </a:p>
          <a:p>
            <a:pPr algn="just"/>
            <a:r>
              <a:rPr lang="pl-PL" sz="2200" dirty="0"/>
              <a:t> O godzinie wyznaczonej przez PZE uczniowie wchodzą do sali pojedynczo, okazując dokument ze zdjęciem potwierdzający tożsamość, losują numery stolików i odbierają naklejki.</a:t>
            </a:r>
          </a:p>
          <a:p>
            <a:pPr algn="just"/>
            <a:r>
              <a:rPr lang="pl-PL" sz="2200" dirty="0"/>
              <a:t>W tym czasie można uzupełnić wykazy zdających o numer wylosowanego stolika i podpis zdającego.</a:t>
            </a:r>
          </a:p>
        </p:txBody>
      </p:sp>
      <p:pic>
        <p:nvPicPr>
          <p:cNvPr id="4" name="Obraz 3" descr="Depression &lt;strong&gt;Checklist&lt;/strong&gt; | Dr. Kathleen Young: Treating Traum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15" y="520917"/>
            <a:ext cx="2133600" cy="1828800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25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67693" y="2090059"/>
            <a:ext cx="87521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0" dirty="0">
                <a:solidFill>
                  <a:srgbClr val="C00000"/>
                </a:solidFill>
              </a:rPr>
              <a:t>	</a:t>
            </a:r>
            <a:r>
              <a:rPr lang="pl-PL" sz="9000" dirty="0">
                <a:solidFill>
                  <a:srgbClr val="C00000"/>
                </a:solidFill>
              </a:rPr>
              <a:t>Egzamin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10849187" y="6496009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8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1971" y="119113"/>
            <a:ext cx="7704667" cy="736294"/>
          </a:xfrm>
        </p:spPr>
        <p:txBody>
          <a:bodyPr/>
          <a:lstStyle/>
          <a:p>
            <a:r>
              <a:rPr lang="pl-PL" dirty="0"/>
              <a:t>Na początku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6527" y="1993557"/>
            <a:ext cx="10255044" cy="37107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b="1" dirty="0"/>
              <a:t>Po zajęciu miejsc przez uczniów PZN informuje zdających o:</a:t>
            </a:r>
          </a:p>
          <a:p>
            <a:pPr lvl="1" algn="just"/>
            <a:r>
              <a:rPr lang="pl-PL" sz="2200" dirty="0"/>
              <a:t>zasadach zachowania się podczas egzaminu</a:t>
            </a:r>
          </a:p>
          <a:p>
            <a:pPr lvl="1" algn="just"/>
            <a:r>
              <a:rPr lang="pl-PL" sz="2200" dirty="0"/>
              <a:t>zasadach oddawania arkuszy po zakończeniu pracy.</a:t>
            </a:r>
          </a:p>
          <a:p>
            <a:pPr marL="0" indent="0" algn="just">
              <a:buNone/>
            </a:pPr>
            <a:r>
              <a:rPr lang="pl-PL" sz="2200" b="1" dirty="0"/>
              <a:t>O godzinie określonej w komunikacie </a:t>
            </a:r>
            <a:r>
              <a:rPr lang="pl-PL" sz="2200" dirty="0"/>
              <a:t>– CZN rozdają zdającym arkusze.</a:t>
            </a:r>
          </a:p>
          <a:p>
            <a:pPr marL="0" indent="0" algn="just">
              <a:buNone/>
            </a:pPr>
            <a:r>
              <a:rPr lang="pl-PL" sz="2200" b="1" dirty="0"/>
              <a:t>Po rozdaniu arkuszy PZN informuje zdających o:</a:t>
            </a:r>
          </a:p>
          <a:p>
            <a:pPr lvl="1" algn="just"/>
            <a:r>
              <a:rPr lang="pl-PL" sz="2200" dirty="0"/>
              <a:t>obowiązku zapoznania się z instrukcją dla zdającego</a:t>
            </a:r>
          </a:p>
          <a:p>
            <a:pPr lvl="1" algn="just"/>
            <a:r>
              <a:rPr lang="pl-PL" sz="2200" dirty="0"/>
              <a:t>o konieczności sprawdzenia arkusza i numerów stron </a:t>
            </a:r>
          </a:p>
          <a:p>
            <a:pPr lvl="1" algn="just"/>
            <a:r>
              <a:rPr lang="pl-PL" sz="2200" dirty="0"/>
              <a:t>o konieczności sprawdzenia </a:t>
            </a:r>
            <a:r>
              <a:rPr lang="pl-PL" sz="2200" dirty="0" smtClean="0"/>
              <a:t>PESEL-u </a:t>
            </a:r>
            <a:r>
              <a:rPr lang="pl-PL" sz="2200" dirty="0"/>
              <a:t>na naklejkach i o sposobie kodowania arkusza i karty (podpis w </a:t>
            </a:r>
            <a:r>
              <a:rPr lang="pl-PL" sz="2200" i="1" dirty="0"/>
              <a:t>wykazie zdających w sali</a:t>
            </a:r>
            <a:r>
              <a:rPr lang="pl-PL" sz="2200" dirty="0"/>
              <a:t>).</a:t>
            </a:r>
          </a:p>
        </p:txBody>
      </p:sp>
      <p:pic>
        <p:nvPicPr>
          <p:cNvPr id="4" name="Obraz 3" descr="Depression &lt;strong&gt;Checklist&lt;/strong&gt; | Dr. Kathleen Young: Treating Traum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290" y="0"/>
            <a:ext cx="2133600" cy="1828800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4294967295"/>
          </p:nvPr>
        </p:nvSpPr>
        <p:spPr>
          <a:xfrm>
            <a:off x="10874587" y="6512942"/>
            <a:ext cx="1097280" cy="228600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93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2019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yw2019" id="{93104581-9A89-4CA6-B277-C695C4C05595}" vid="{CF80AF31-5CDE-4442-974F-A2F3F5D81F4B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Motyw2019</Template>
  <TotalTime>2282</TotalTime>
  <Words>1137</Words>
  <Application>Microsoft Office PowerPoint</Application>
  <PresentationFormat>Panoramiczny</PresentationFormat>
  <Paragraphs>141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8" baseType="lpstr">
      <vt:lpstr>Arial</vt:lpstr>
      <vt:lpstr>Bookman Old Style</vt:lpstr>
      <vt:lpstr>Calibri</vt:lpstr>
      <vt:lpstr>Calibri Light</vt:lpstr>
      <vt:lpstr>Microsoft Sans Serif</vt:lpstr>
      <vt:lpstr>Verdana</vt:lpstr>
      <vt:lpstr>Wingdings</vt:lpstr>
      <vt:lpstr>Motyw2019</vt:lpstr>
      <vt:lpstr>Projekt niestandardowy</vt:lpstr>
      <vt:lpstr>Prezentacja programu PowerPoint</vt:lpstr>
      <vt:lpstr>Przygotowanie sprzętu</vt:lpstr>
      <vt:lpstr>Przygotowanie sal egzaminacyjnych</vt:lpstr>
      <vt:lpstr>W dniu egzaminu</vt:lpstr>
      <vt:lpstr>W dniu egzaminu przed jego rozpoczęciem</vt:lpstr>
      <vt:lpstr>Przed rozpoczęciem egzaminu</vt:lpstr>
      <vt:lpstr>Przed rozpoczęciem egzaminu</vt:lpstr>
      <vt:lpstr>Prezentacja programu PowerPoint</vt:lpstr>
      <vt:lpstr>Na początku egzaminu</vt:lpstr>
      <vt:lpstr>Przed rozpoczęciem pracy</vt:lpstr>
      <vt:lpstr>W trakcie egzaminu</vt:lpstr>
      <vt:lpstr> Zakończenie pracy przed czasem</vt:lpstr>
      <vt:lpstr>Sytuacje szczególne  w trakcie egzaminu</vt:lpstr>
      <vt:lpstr>Unieważnienie egzaminu przez PZE</vt:lpstr>
      <vt:lpstr>Usterki w arkuszach egzaminacyjnych</vt:lpstr>
      <vt:lpstr>Usterki na płytach CD</vt:lpstr>
      <vt:lpstr>Przerwanie egzaminu z przyczyn  losowych lub zdrowotnych</vt:lpstr>
      <vt:lpstr>Przerwanie egzaminu z przyczyn  losowych lub zdrowotnych</vt:lpstr>
      <vt:lpstr>Zagrożenie lub zakłócenie przebiegu egzaminu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Jerzy Matwijko</dc:creator>
  <cp:lastModifiedBy>user</cp:lastModifiedBy>
  <cp:revision>175</cp:revision>
  <dcterms:created xsi:type="dcterms:W3CDTF">2019-02-08T08:20:23Z</dcterms:created>
  <dcterms:modified xsi:type="dcterms:W3CDTF">2023-04-03T06:53:34Z</dcterms:modified>
</cp:coreProperties>
</file>